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9" r:id="rId13"/>
    <p:sldId id="368" r:id="rId14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4" d="100"/>
          <a:sy n="84" d="100"/>
        </p:scale>
        <p:origin x="138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11CD3-7CFF-49E4-814F-8FF4E5819514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D00C6-A7DF-4CF1-AD2E-1ACF47B60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563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614CD-57F7-4938-8A1A-DECCA4CEFBF4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776789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328F5-0CCF-4D7A-9DA3-DD3B553B3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0005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B107C-10C8-4663-840F-38DEE8B13666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58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8" y="0"/>
            <a:ext cx="9144000" cy="685662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392" y="3105884"/>
            <a:ext cx="6645216" cy="6462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412776"/>
            <a:ext cx="6645216" cy="646232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331640" y="764704"/>
            <a:ext cx="664542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sz="6000" b="1" dirty="0"/>
              <a:t>d</a:t>
            </a:r>
            <a:r>
              <a:rPr lang="nl-NL" sz="6000" b="1" dirty="0" smtClean="0"/>
              <a:t>uurzame productiemiddelen</a:t>
            </a:r>
          </a:p>
          <a:p>
            <a:endParaRPr lang="nl-NL" sz="1800" b="1" dirty="0" smtClean="0"/>
          </a:p>
          <a:p>
            <a:r>
              <a:rPr lang="nl-NL" sz="1800" b="1" dirty="0" smtClean="0"/>
              <a:t>IBS – produceren</a:t>
            </a:r>
          </a:p>
          <a:p>
            <a:endParaRPr lang="nl-NL" sz="3900" b="1" dirty="0" smtClean="0"/>
          </a:p>
          <a:p>
            <a:r>
              <a:rPr lang="nl-N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doni MT" panose="02070603080606020203" pitchFamily="18" charset="0"/>
              </a:rPr>
              <a:t>- </a:t>
            </a:r>
            <a:endParaRPr lang="nl-NL" sz="2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Bodoni MT" panose="02070603080606020203" pitchFamily="18" charset="0"/>
            </a:endParaRPr>
          </a:p>
          <a:p>
            <a:endParaRPr lang="nl-NL" sz="2000" b="1" i="1" dirty="0"/>
          </a:p>
        </p:txBody>
      </p:sp>
      <p:sp>
        <p:nvSpPr>
          <p:cNvPr id="3" name="Tekstvak 2"/>
          <p:cNvSpPr txBox="1"/>
          <p:nvPr/>
        </p:nvSpPr>
        <p:spPr>
          <a:xfrm>
            <a:off x="1962647" y="8210017"/>
            <a:ext cx="191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Verzekering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124744"/>
            <a:ext cx="6635080" cy="49294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Omdat </a:t>
            </a:r>
            <a:r>
              <a:rPr lang="nl-NL" sz="2400" b="1" dirty="0" err="1" smtClean="0"/>
              <a:t>DPM’s</a:t>
            </a:r>
            <a:r>
              <a:rPr lang="nl-NL" sz="2400" dirty="0" smtClean="0"/>
              <a:t> veel waard zijn, is het slim om ze te verzekeren.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Met </a:t>
            </a:r>
            <a:r>
              <a:rPr lang="nl-NL" sz="2400" dirty="0"/>
              <a:t>een verzekering poogt de verzekeringnemer de financiële gevolgen van een </a:t>
            </a:r>
            <a:r>
              <a:rPr lang="nl-NL" sz="2400" dirty="0" smtClean="0"/>
              <a:t>risico af </a:t>
            </a:r>
            <a:r>
              <a:rPr lang="nl-NL" sz="2400" dirty="0"/>
              <a:t>te dekken die hij zelf niet kan of wil dragen</a:t>
            </a:r>
            <a:r>
              <a:rPr lang="nl-NL" sz="2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Soorten verzekeringen: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dirty="0" smtClean="0"/>
              <a:t>Opstalverzekering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dirty="0" smtClean="0"/>
              <a:t>Inboedelverzekering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dirty="0" smtClean="0"/>
              <a:t>Brandverzekering</a:t>
            </a:r>
            <a:endParaRPr lang="nl-NL" sz="2000" dirty="0"/>
          </a:p>
        </p:txBody>
      </p:sp>
      <p:pic>
        <p:nvPicPr>
          <p:cNvPr id="3074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24287"/>
            <a:ext cx="3397374" cy="265483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212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39752" y="1196752"/>
            <a:ext cx="663508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Berekening rente ongeacht: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b="1" dirty="0" smtClean="0"/>
              <a:t>eigen vermogen</a:t>
            </a:r>
            <a:r>
              <a:rPr lang="nl-NL" dirty="0" smtClean="0"/>
              <a:t>: renteverlies </a:t>
            </a:r>
            <a:r>
              <a:rPr lang="nl-NL" dirty="0"/>
              <a:t>voor de ondernemer. Als de ondernemer zijn geld niet had geïnvesteerd in zijn eigen bedrijf, had hij het geld op de bank kunnen zetten om er rente van te </a:t>
            </a:r>
            <a:r>
              <a:rPr lang="nl-NL" dirty="0" smtClean="0"/>
              <a:t>trekken: </a:t>
            </a:r>
            <a:r>
              <a:rPr lang="nl-NL" i="1" dirty="0" smtClean="0"/>
              <a:t>kosten geen uitgaven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b="1" dirty="0" smtClean="0"/>
              <a:t>vreemd </a:t>
            </a:r>
            <a:r>
              <a:rPr lang="nl-NL" b="1" dirty="0"/>
              <a:t>v</a:t>
            </a:r>
            <a:r>
              <a:rPr lang="nl-NL" b="1" dirty="0" smtClean="0"/>
              <a:t>ermogen</a:t>
            </a:r>
            <a:r>
              <a:rPr lang="nl-NL" dirty="0" smtClean="0"/>
              <a:t>: betaalde </a:t>
            </a:r>
            <a:r>
              <a:rPr lang="nl-NL" dirty="0"/>
              <a:t>rente </a:t>
            </a:r>
            <a:r>
              <a:rPr lang="nl-NL" dirty="0" smtClean="0"/>
              <a:t>is een </a:t>
            </a:r>
            <a:r>
              <a:rPr lang="nl-NL" dirty="0"/>
              <a:t>vergoeding voor het beschikbaar stellen van de </a:t>
            </a:r>
            <a:r>
              <a:rPr lang="nl-NL" dirty="0" smtClean="0"/>
              <a:t>lening</a:t>
            </a:r>
            <a:r>
              <a:rPr lang="nl-NL" dirty="0"/>
              <a:t> </a:t>
            </a:r>
            <a:r>
              <a:rPr lang="nl-NL" dirty="0" smtClean="0"/>
              <a:t>(bank): </a:t>
            </a:r>
            <a:r>
              <a:rPr lang="nl-NL" i="1" dirty="0" smtClean="0"/>
              <a:t>uitgaven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095248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Gemiddeld geïnvesteerd vermogen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400" b="1" dirty="0" smtClean="0"/>
              <a:t>Gemiddeld </a:t>
            </a:r>
            <a:r>
              <a:rPr lang="nl-NL" sz="2400" b="1" dirty="0"/>
              <a:t>geïnvesteerd vermogen</a:t>
            </a:r>
            <a:r>
              <a:rPr lang="nl-NL" sz="2400" dirty="0" smtClean="0"/>
              <a:t>: de </a:t>
            </a:r>
            <a:r>
              <a:rPr lang="nl-NL" sz="2400" dirty="0"/>
              <a:t>rentekosten worden berekend over de gemiddelde waarde, omdat machines en installaties ieder jaar minder waard </a:t>
            </a:r>
            <a:r>
              <a:rPr lang="nl-NL" sz="2400" dirty="0" smtClean="0"/>
              <a:t>worden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Formule:</a:t>
            </a:r>
          </a:p>
          <a:p>
            <a:pPr marL="0" indent="0">
              <a:buNone/>
            </a:pPr>
            <a:r>
              <a:rPr lang="nl-NL" sz="2400" dirty="0" smtClean="0"/>
              <a:t>	Gemiddeld geïnvesteerd vermogen = 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	</a:t>
            </a:r>
            <a:r>
              <a:rPr lang="nl-NL" sz="2400" u="sng" dirty="0" smtClean="0"/>
              <a:t>(vervangingswaarde + restwaarde)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		      	       2</a:t>
            </a:r>
            <a:endParaRPr lang="nl-NL" sz="2400" dirty="0"/>
          </a:p>
        </p:txBody>
      </p:sp>
      <p:pic>
        <p:nvPicPr>
          <p:cNvPr id="4098" name="Picture 2" descr="Afbeeldingsresultaat voor ren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13176"/>
            <a:ext cx="2150690" cy="172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012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 geïnvesteerd vermogen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802006"/>
              </p:ext>
            </p:extLst>
          </p:nvPr>
        </p:nvGraphicFramePr>
        <p:xfrm>
          <a:off x="2123728" y="1951249"/>
          <a:ext cx="6635750" cy="1478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185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247">
                <a:tc>
                  <a:txBody>
                    <a:bodyPr/>
                    <a:lstStyle/>
                    <a:p>
                      <a:r>
                        <a:rPr lang="nl-NL" b="0" dirty="0" smtClean="0"/>
                        <a:t>Lening t.a.v. onroerend goed</a:t>
                      </a:r>
                      <a:r>
                        <a:rPr lang="nl-NL" b="0" baseline="0" dirty="0" smtClean="0"/>
                        <a:t> op 1 januari </a:t>
                      </a:r>
                      <a:r>
                        <a:rPr lang="nl-NL" b="0" baseline="0" dirty="0" smtClean="0"/>
                        <a:t>2018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b="0" dirty="0" smtClean="0"/>
                        <a:t>€ 1.000.000</a:t>
                      </a:r>
                      <a:endParaRPr lang="nl-N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Aflossing </a:t>
                      </a:r>
                      <a:r>
                        <a:rPr lang="nl-NL" dirty="0" smtClean="0"/>
                        <a:t>2018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dirty="0" smtClean="0"/>
                        <a:t>aan </a:t>
                      </a:r>
                      <a:r>
                        <a:rPr lang="nl-NL" dirty="0" smtClean="0"/>
                        <a:t>de geldverstrekker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€ 100.000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Lening t.a.v. onroerend goed op 31 december </a:t>
                      </a:r>
                      <a:r>
                        <a:rPr lang="nl-NL" dirty="0" smtClean="0"/>
                        <a:t>2018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€ 900.000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Rentepercentage </a:t>
                      </a:r>
                      <a:r>
                        <a:rPr lang="nl-NL" dirty="0" smtClean="0"/>
                        <a:t>2018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3 %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979712" y="1190454"/>
            <a:ext cx="2454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latin typeface="Baskerville Old Face" panose="02020602080505020303" pitchFamily="18" charset="0"/>
              </a:rPr>
              <a:t>Een voorbeeld: </a:t>
            </a:r>
            <a:endParaRPr lang="nl-NL" sz="2800" b="1" dirty="0">
              <a:latin typeface="Baskerville Old Face" panose="02020602080505020303" pitchFamily="18" charset="0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190469"/>
              </p:ext>
            </p:extLst>
          </p:nvPr>
        </p:nvGraphicFramePr>
        <p:xfrm>
          <a:off x="179513" y="4149080"/>
          <a:ext cx="8784975" cy="741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32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0" dirty="0" smtClean="0"/>
                        <a:t>Gemiddeld geïnvesteerd</a:t>
                      </a:r>
                      <a:r>
                        <a:rPr lang="nl-NL" b="0" baseline="0" dirty="0" smtClean="0"/>
                        <a:t> vermogen </a:t>
                      </a:r>
                      <a:r>
                        <a:rPr lang="nl-NL" b="0" baseline="0" dirty="0" smtClean="0"/>
                        <a:t>2018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0" dirty="0" smtClean="0"/>
                        <a:t>(€ 1.000.000 + € 900.000)</a:t>
                      </a:r>
                      <a:r>
                        <a:rPr lang="nl-NL" b="0" baseline="0" dirty="0" smtClean="0"/>
                        <a:t> / 2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b="0" dirty="0" smtClean="0"/>
                        <a:t>€ 950.000</a:t>
                      </a:r>
                      <a:endParaRPr lang="nl-N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nl-NL" dirty="0" smtClean="0"/>
                        <a:t>Rente gemiddeld geïnvesteerd vermogen </a:t>
                      </a:r>
                      <a:r>
                        <a:rPr lang="nl-NL" dirty="0" smtClean="0"/>
                        <a:t>2018</a:t>
                      </a:r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€ 28.500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50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Vlottend versus duurzaam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Vlottende productiemiddelen</a:t>
            </a:r>
            <a:r>
              <a:rPr lang="nl-NL" dirty="0" smtClean="0"/>
              <a:t>: gaat maar één productieproces mee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Duurzame productiemiddel (DPM): </a:t>
            </a:r>
            <a:r>
              <a:rPr lang="nl-NL" dirty="0" smtClean="0"/>
              <a:t>gaat meerdere productieprocessen mee</a:t>
            </a:r>
            <a:endParaRPr lang="nl-NL" dirty="0"/>
          </a:p>
        </p:txBody>
      </p:sp>
      <p:pic>
        <p:nvPicPr>
          <p:cNvPr id="1026" name="Picture 2" descr="Afbeeldingsresultaat voor koeiens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7848"/>
            <a:ext cx="3170767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tractor steyr 80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37848"/>
            <a:ext cx="3170767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14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DPM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A</a:t>
            </a:r>
            <a:r>
              <a:rPr lang="nl-NL" dirty="0" smtClean="0"/>
              <a:t>fschrijvingskosten</a:t>
            </a:r>
          </a:p>
          <a:p>
            <a:r>
              <a:rPr lang="nl-NL" b="1" dirty="0" smtClean="0"/>
              <a:t>V</a:t>
            </a:r>
            <a:r>
              <a:rPr lang="nl-NL" dirty="0" smtClean="0"/>
              <a:t>erzekeringskosten</a:t>
            </a:r>
          </a:p>
          <a:p>
            <a:r>
              <a:rPr lang="nl-NL" b="1" dirty="0" smtClean="0"/>
              <a:t>R</a:t>
            </a:r>
            <a:r>
              <a:rPr lang="nl-NL" dirty="0" smtClean="0"/>
              <a:t>entekosten</a:t>
            </a:r>
          </a:p>
          <a:p>
            <a:r>
              <a:rPr lang="nl-NL" b="1" dirty="0" smtClean="0"/>
              <a:t>O</a:t>
            </a:r>
            <a:r>
              <a:rPr lang="nl-NL" dirty="0" smtClean="0"/>
              <a:t>nderhoudskosten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Afbeeldingsresultaat voor AVRO tv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72095"/>
            <a:ext cx="4205263" cy="287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0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0200" y="1032557"/>
            <a:ext cx="8424936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 err="1" smtClean="0"/>
              <a:t>DPM’s</a:t>
            </a:r>
            <a:r>
              <a:rPr lang="nl-NL" sz="2400" dirty="0" smtClean="0"/>
              <a:t> zullen </a:t>
            </a:r>
            <a:r>
              <a:rPr lang="nl-NL" sz="2400" dirty="0"/>
              <a:t>door slijtage en/of veroudering eens vervangen moeten worden. Om deze zaken te kunnen </a:t>
            </a:r>
            <a:r>
              <a:rPr lang="nl-NL" sz="2400" dirty="0" smtClean="0"/>
              <a:t>vervangen, moet </a:t>
            </a:r>
            <a:r>
              <a:rPr lang="nl-NL" sz="2400" dirty="0"/>
              <a:t>er gereserveerd </a:t>
            </a:r>
            <a:r>
              <a:rPr lang="nl-NL" sz="2400" dirty="0" smtClean="0"/>
              <a:t>worden. </a:t>
            </a:r>
          </a:p>
          <a:p>
            <a:pPr marL="0" indent="0">
              <a:buNone/>
            </a:pPr>
            <a:r>
              <a:rPr lang="nl-NL" sz="2400" dirty="0" smtClean="0"/>
              <a:t>Vier</a:t>
            </a:r>
            <a:r>
              <a:rPr lang="nl-NL" sz="2400" dirty="0" smtClean="0"/>
              <a:t> </a:t>
            </a:r>
            <a:r>
              <a:rPr lang="nl-NL" sz="2400" dirty="0" smtClean="0"/>
              <a:t>vormen van afschrijven: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Afschrijven met een percentage van de aanschafwaarde.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Afschrijven met een percentage van de aanschafwaarde en de restwaarde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Afschrijven met een percentage van de boekwaarde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Afschrijven met een percentage van de vervangingswaarde en de restwaarde</a:t>
            </a:r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3074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69477"/>
            <a:ext cx="2483768" cy="2285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76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69992" y="620688"/>
            <a:ext cx="6645424" cy="648072"/>
          </a:xfrm>
        </p:spPr>
        <p:txBody>
          <a:bodyPr/>
          <a:lstStyle/>
          <a:p>
            <a:r>
              <a:rPr lang="nl-NL" dirty="0"/>
              <a:t>Afschrijven met een percentage van de aanschafwaarde.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484784"/>
            <a:ext cx="7743816" cy="44253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b="1" dirty="0" smtClean="0"/>
              <a:t>Aanschafwaarde</a:t>
            </a:r>
            <a:r>
              <a:rPr lang="nl-NL" dirty="0" smtClean="0"/>
              <a:t> = het bedrag waarvoor je iets koopt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Stel: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 smtClean="0"/>
              <a:t> Aanschafwaarde tractor = € 100.000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 smtClean="0"/>
              <a:t>Afschrijvings% = 10%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Berekening: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 smtClean="0"/>
              <a:t>Afschrijving per jaar: 10% x </a:t>
            </a:r>
            <a:r>
              <a:rPr lang="nl-NL" dirty="0"/>
              <a:t>€ </a:t>
            </a:r>
            <a:r>
              <a:rPr lang="nl-NL" dirty="0" smtClean="0"/>
              <a:t>100.000 = € 10.000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 smtClean="0"/>
              <a:t>Hoeveel is tractor waard na drie jaar: </a:t>
            </a:r>
            <a:r>
              <a:rPr lang="nl-NL" dirty="0"/>
              <a:t>€ </a:t>
            </a:r>
            <a:r>
              <a:rPr lang="nl-NL" dirty="0" smtClean="0"/>
              <a:t>100.000 – (3 x </a:t>
            </a:r>
            <a:r>
              <a:rPr lang="nl-NL" dirty="0"/>
              <a:t>€ </a:t>
            </a:r>
            <a:r>
              <a:rPr lang="nl-NL" dirty="0" smtClean="0"/>
              <a:t>10.000) = </a:t>
            </a:r>
            <a:r>
              <a:rPr lang="nl-NL" dirty="0"/>
              <a:t>€ </a:t>
            </a:r>
            <a:r>
              <a:rPr lang="nl-NL" dirty="0" smtClean="0"/>
              <a:t>70.000</a:t>
            </a:r>
            <a:endParaRPr lang="nl-NL" dirty="0"/>
          </a:p>
          <a:p>
            <a:pPr lvl="1">
              <a:buFont typeface="Wingdings" panose="05000000000000000000" pitchFamily="2" charset="2"/>
              <a:buChar char="ü"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lvl="1">
              <a:buFont typeface="Wingdings" panose="05000000000000000000" pitchFamily="2" charset="2"/>
              <a:buChar char="ü"/>
            </a:pPr>
            <a:endParaRPr lang="nl-NL" dirty="0"/>
          </a:p>
          <a:p>
            <a:pPr lvl="1">
              <a:buFont typeface="Wingdings" panose="05000000000000000000" pitchFamily="2" charset="2"/>
              <a:buChar char="ü"/>
            </a:pPr>
            <a:endParaRPr lang="nl-NL" dirty="0" smtClean="0"/>
          </a:p>
        </p:txBody>
      </p:sp>
      <p:pic>
        <p:nvPicPr>
          <p:cNvPr id="1030" name="Picture 6" descr="Afbeeldingsresultaat voor waar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368" y="5733256"/>
            <a:ext cx="1973952" cy="101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44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6645424" cy="648072"/>
          </a:xfrm>
        </p:spPr>
        <p:txBody>
          <a:bodyPr/>
          <a:lstStyle/>
          <a:p>
            <a:r>
              <a:rPr lang="nl-NL" dirty="0"/>
              <a:t>Afschrijven met een percentage van de aanschafwaarde en de restwaarde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340768"/>
            <a:ext cx="8136904" cy="46413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Stel: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 smtClean="0"/>
              <a:t>Aanschafwaarde tractor </a:t>
            </a:r>
            <a:r>
              <a:rPr lang="nl-NL" dirty="0"/>
              <a:t>= € </a:t>
            </a:r>
            <a:r>
              <a:rPr lang="nl-NL" dirty="0" smtClean="0"/>
              <a:t>100.000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 smtClean="0"/>
              <a:t>Restwaarde = € 15.000</a:t>
            </a:r>
            <a:endParaRPr lang="nl-NL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/>
              <a:t>Afschrijvings% = 10%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Berekening</a:t>
            </a:r>
            <a:r>
              <a:rPr lang="nl-NL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 smtClean="0"/>
              <a:t>Formule: afschrijvings% x (aanschafwaarde – restwaarde)</a:t>
            </a:r>
            <a:endParaRPr lang="nl-NL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/>
              <a:t>Afschrijving per jaar: 10% x </a:t>
            </a:r>
            <a:r>
              <a:rPr lang="nl-NL" dirty="0" smtClean="0"/>
              <a:t>(€ 100.000 - € 20.000) = € 8.000</a:t>
            </a:r>
            <a:endParaRPr lang="nl-NL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572000" y="5983259"/>
            <a:ext cx="4437433" cy="5847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FISCAAL AFSCHRIJVEN</a:t>
            </a:r>
            <a:endParaRPr lang="nl-NL" sz="32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0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692696"/>
            <a:ext cx="6645424" cy="648072"/>
          </a:xfrm>
        </p:spPr>
        <p:txBody>
          <a:bodyPr/>
          <a:lstStyle/>
          <a:p>
            <a:r>
              <a:rPr lang="nl-NL" dirty="0"/>
              <a:t>Afschrijven met een percentage van de boekwaarde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4929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Boekwaarde = het bedrag wat een DPM na elk jaar nog waard 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Stel: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/>
              <a:t>Aanschafwaarde tractor = € </a:t>
            </a:r>
            <a:r>
              <a:rPr lang="nl-NL" dirty="0" smtClean="0"/>
              <a:t>100.000</a:t>
            </a:r>
            <a:endParaRPr lang="nl-NL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/>
              <a:t>Afschrijvings% = 10</a:t>
            </a:r>
            <a:r>
              <a:rPr lang="nl-NL" dirty="0" smtClean="0"/>
              <a:t>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Berekening: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 smtClean="0"/>
              <a:t>Hoeveel is de tractor na 1 jaar waarde: </a:t>
            </a:r>
            <a:r>
              <a:rPr lang="nl-NL" dirty="0"/>
              <a:t>€ 100.000 </a:t>
            </a:r>
            <a:r>
              <a:rPr lang="nl-NL" dirty="0" smtClean="0"/>
              <a:t>(10</a:t>
            </a:r>
            <a:r>
              <a:rPr lang="nl-NL" dirty="0"/>
              <a:t>% x </a:t>
            </a:r>
            <a:r>
              <a:rPr lang="nl-NL" dirty="0" smtClean="0"/>
              <a:t>€ 100.000) </a:t>
            </a:r>
            <a:r>
              <a:rPr lang="nl-NL" dirty="0"/>
              <a:t>= € </a:t>
            </a:r>
            <a:r>
              <a:rPr lang="nl-NL" dirty="0" smtClean="0"/>
              <a:t>90.000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 smtClean="0"/>
              <a:t>Afschrijving tweede jaar: </a:t>
            </a:r>
            <a:r>
              <a:rPr lang="nl-NL" dirty="0"/>
              <a:t>10% x </a:t>
            </a:r>
            <a:r>
              <a:rPr lang="nl-NL" dirty="0" smtClean="0"/>
              <a:t>€ 90.000 = </a:t>
            </a:r>
            <a:r>
              <a:rPr lang="nl-NL" dirty="0"/>
              <a:t>€ </a:t>
            </a:r>
            <a:r>
              <a:rPr lang="nl-NL" dirty="0" smtClean="0"/>
              <a:t>9.000</a:t>
            </a:r>
            <a:endParaRPr lang="nl-NL" dirty="0"/>
          </a:p>
          <a:p>
            <a:pPr lvl="1">
              <a:buFont typeface="Wingdings" panose="05000000000000000000" pitchFamily="2" charset="2"/>
              <a:buChar char="ü"/>
            </a:pPr>
            <a:endParaRPr lang="nl-NL" dirty="0"/>
          </a:p>
          <a:p>
            <a:pPr lvl="1">
              <a:buFont typeface="Wingdings" panose="05000000000000000000" pitchFamily="2" charset="2"/>
              <a:buChar char="ü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0412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6665" y="404664"/>
            <a:ext cx="6912768" cy="648072"/>
          </a:xfrm>
        </p:spPr>
        <p:txBody>
          <a:bodyPr/>
          <a:lstStyle/>
          <a:p>
            <a:r>
              <a:rPr lang="nl-NL" dirty="0"/>
              <a:t>Afschrijven met een percentage van de vervangingswaarde en de restwaarde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052736"/>
            <a:ext cx="7571184" cy="4929411"/>
          </a:xfr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400" b="1" dirty="0" smtClean="0"/>
              <a:t>Vervangingswaarde</a:t>
            </a:r>
            <a:r>
              <a:rPr lang="nl-NL" sz="2400" dirty="0" smtClean="0"/>
              <a:t> </a:t>
            </a:r>
            <a:r>
              <a:rPr lang="nl-NL" sz="2400" dirty="0"/>
              <a:t>= de </a:t>
            </a:r>
            <a:r>
              <a:rPr lang="nl-NL" sz="2400" dirty="0" smtClean="0"/>
              <a:t>waarde </a:t>
            </a:r>
            <a:r>
              <a:rPr lang="nl-NL" sz="2400" dirty="0"/>
              <a:t>die men zou moeten betalen om een productiemiddel, dat in bedrijf is, te vervangen door een overeenkomstig </a:t>
            </a:r>
            <a:r>
              <a:rPr lang="nl-NL" sz="2400" dirty="0" smtClean="0"/>
              <a:t>productiemiddel incl. prijsstijgingen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Stel: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dirty="0" smtClean="0"/>
              <a:t>Vervangingswaarde tractor = € 115.000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dirty="0" smtClean="0"/>
              <a:t>Restwaarde = € 15.000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dirty="0" smtClean="0"/>
              <a:t>Afschrijvings% = 10%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Berekening: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dirty="0"/>
              <a:t>Formule: afschrijvings% x </a:t>
            </a:r>
            <a:r>
              <a:rPr lang="nl-NL" sz="2000" dirty="0" smtClean="0"/>
              <a:t>(vervangingswaarde </a:t>
            </a:r>
            <a:r>
              <a:rPr lang="nl-NL" sz="2000" dirty="0"/>
              <a:t>– restwaarde)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dirty="0"/>
              <a:t>Afschrijving per jaar: 10% x (€ 100.000 - € 20.000) = € 8.000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NL" sz="2000" dirty="0"/>
          </a:p>
        </p:txBody>
      </p:sp>
      <p:sp>
        <p:nvSpPr>
          <p:cNvPr id="8" name="Tekstvak 7"/>
          <p:cNvSpPr txBox="1"/>
          <p:nvPr/>
        </p:nvSpPr>
        <p:spPr>
          <a:xfrm>
            <a:off x="1817033" y="6165304"/>
            <a:ext cx="7175362" cy="584775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BEDRIJFSECONOMISCH AFSCHRIJVEN</a:t>
            </a:r>
            <a:endParaRPr lang="nl-NL" sz="32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0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afschrijving DPM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124744"/>
            <a:ext cx="6635080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Gegeven een werktuig: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Aanschafwaarde: € 25.000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Vervangingswaarde: </a:t>
            </a:r>
            <a:r>
              <a:rPr lang="nl-NL" sz="2400" dirty="0"/>
              <a:t>€ </a:t>
            </a:r>
            <a:r>
              <a:rPr lang="nl-NL" sz="2400" dirty="0" smtClean="0"/>
              <a:t>27.500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Restwaarde: </a:t>
            </a:r>
            <a:r>
              <a:rPr lang="nl-NL" sz="2400" dirty="0"/>
              <a:t>€ </a:t>
            </a:r>
            <a:r>
              <a:rPr lang="nl-NL" sz="2400" dirty="0" smtClean="0"/>
              <a:t>2.500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Afschrijvings% = 10%</a:t>
            </a:r>
          </a:p>
          <a:p>
            <a:pPr marL="0" indent="0">
              <a:buNone/>
            </a:pPr>
            <a:r>
              <a:rPr lang="nl-NL" dirty="0" smtClean="0"/>
              <a:t>Bereken: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Fiscale afschrijving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Bedrijfseconomische afschrijving</a:t>
            </a:r>
            <a:endParaRPr lang="nl-NL" sz="2400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 smtClean="0"/>
          </a:p>
        </p:txBody>
      </p:sp>
      <p:pic>
        <p:nvPicPr>
          <p:cNvPr id="2050" name="Picture 2" descr="Afbeeldingsresultaat voor opdrac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25144"/>
            <a:ext cx="19050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8204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gemene powerpoint Sterk Merk 2014-2015.pptx" id="{00CBBA46-BF44-41D2-ACA5-835B31DC845C}" vid="{90BE0B73-40E1-4A2C-AA6C-067AE43913A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Algemene powerpoint Sterk Merk 2014-2015</Template>
  <TotalTime>5867</TotalTime>
  <Words>578</Words>
  <Application>Microsoft Office PowerPoint</Application>
  <PresentationFormat>Diavoorstelling (4:3)</PresentationFormat>
  <Paragraphs>102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Baskerville Old Face</vt:lpstr>
      <vt:lpstr>Berlin Sans FB Demi</vt:lpstr>
      <vt:lpstr>Bodoni MT</vt:lpstr>
      <vt:lpstr>Calibri</vt:lpstr>
      <vt:lpstr>Wingdings</vt:lpstr>
      <vt:lpstr>Kantoorthema</vt:lpstr>
      <vt:lpstr>PowerPoint-presentatie</vt:lpstr>
      <vt:lpstr>Vlottend versus duurzaam</vt:lpstr>
      <vt:lpstr>Kosten DPM</vt:lpstr>
      <vt:lpstr>Afschrijving</vt:lpstr>
      <vt:lpstr>Afschrijven met een percentage van de aanschafwaarde. </vt:lpstr>
      <vt:lpstr>Afschrijven met een percentage van de aanschafwaarde en de restwaarde </vt:lpstr>
      <vt:lpstr>Afschrijven met een percentage van de boekwaarde </vt:lpstr>
      <vt:lpstr>Afschrijven met een percentage van de vervangingswaarde en de restwaarde </vt:lpstr>
      <vt:lpstr>Opdracht afschrijving DPM</vt:lpstr>
      <vt:lpstr>Verzekering</vt:lpstr>
      <vt:lpstr>Rente</vt:lpstr>
      <vt:lpstr>Gemiddeld geïnvesteerd vermogen</vt:lpstr>
      <vt:lpstr>Gemiddeld geïnvesteerd vermogen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Noortje Wijnstok</dc:creator>
  <cp:lastModifiedBy>Wim Vugteveen</cp:lastModifiedBy>
  <cp:revision>170</cp:revision>
  <cp:lastPrinted>2017-10-05T08:12:32Z</cp:lastPrinted>
  <dcterms:created xsi:type="dcterms:W3CDTF">2016-01-26T10:40:10Z</dcterms:created>
  <dcterms:modified xsi:type="dcterms:W3CDTF">2019-06-04T10:23:10Z</dcterms:modified>
</cp:coreProperties>
</file>